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74" r:id="rId4"/>
    <p:sldId id="275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D610-A3EB-461A-9F07-F5D2D0C7BC4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CF5D44-CF61-453A-B01B-D350B20365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D610-A3EB-461A-9F07-F5D2D0C7BC4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5D44-CF61-453A-B01B-D350B2036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4CF5D44-CF61-453A-B01B-D350B20365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D610-A3EB-461A-9F07-F5D2D0C7BC4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D610-A3EB-461A-9F07-F5D2D0C7BC4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4CF5D44-CF61-453A-B01B-D350B20365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D610-A3EB-461A-9F07-F5D2D0C7BC4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CF5D44-CF61-453A-B01B-D350B20365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D34D610-A3EB-461A-9F07-F5D2D0C7BC4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5D44-CF61-453A-B01B-D350B20365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D610-A3EB-461A-9F07-F5D2D0C7BC4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4CF5D44-CF61-453A-B01B-D350B20365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D610-A3EB-461A-9F07-F5D2D0C7BC4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4CF5D44-CF61-453A-B01B-D350B2036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D610-A3EB-461A-9F07-F5D2D0C7BC4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CF5D44-CF61-453A-B01B-D350B2036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CF5D44-CF61-453A-B01B-D350B20365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D610-A3EB-461A-9F07-F5D2D0C7BC4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4CF5D44-CF61-453A-B01B-D350B20365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D34D610-A3EB-461A-9F07-F5D2D0C7BC4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D34D610-A3EB-461A-9F07-F5D2D0C7BC4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CF5D44-CF61-453A-B01B-D350B20365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kids.nationalgeographic.com/explore/countries/norway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 315</a:t>
            </a:r>
          </a:p>
          <a:p>
            <a:r>
              <a:rPr lang="en-US" dirty="0"/>
              <a:t>Emily </a:t>
            </a:r>
            <a:r>
              <a:rPr lang="en-US" dirty="0" err="1"/>
              <a:t>Steffl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Reindeer Unit</a:t>
            </a:r>
            <a:br>
              <a:rPr lang="en-US" dirty="0"/>
            </a:br>
            <a:r>
              <a:rPr lang="en-US" sz="3200" dirty="0"/>
              <a:t>Literature Focus Unit</a:t>
            </a:r>
            <a:br>
              <a:rPr lang="en-US" sz="3200" dirty="0"/>
            </a:br>
            <a:r>
              <a:rPr lang="en-US" sz="3200" dirty="0"/>
              <a:t>Specifically for 4</a:t>
            </a:r>
            <a:r>
              <a:rPr lang="en-US" sz="3200" baseline="30000" dirty="0"/>
              <a:t>th</a:t>
            </a:r>
            <a:r>
              <a:rPr lang="en-US" sz="3200" dirty="0"/>
              <a:t> Grade</a:t>
            </a:r>
            <a:endParaRPr lang="en-US" dirty="0"/>
          </a:p>
        </p:txBody>
      </p:sp>
      <p:pic>
        <p:nvPicPr>
          <p:cNvPr id="1026" name="Picture 2" descr="C:\Users\Owner\AppData\Local\Microsoft\Windows\Temporary Internet Files\Content.IE5\HUH391D2\reindeer-311257_64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733800"/>
            <a:ext cx="2254568" cy="2743200"/>
          </a:xfrm>
          <a:prstGeom prst="rect">
            <a:avLst/>
          </a:prstGeom>
          <a:noFill/>
        </p:spPr>
      </p:pic>
      <p:pic>
        <p:nvPicPr>
          <p:cNvPr id="1027" name="Picture 3" descr="C:\Users\Owner\AppData\Local\Microsoft\Windows\Temporary Internet Files\Content.IE5\9KI0GQQI\reindeer-312480_64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276600"/>
            <a:ext cx="2656403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Arts: Videos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Information about Reindeer -https://www.youtube.com/watch?v=8PvPXomxEgQ</a:t>
            </a:r>
          </a:p>
          <a:p>
            <a:r>
              <a:rPr lang="en-US" dirty="0"/>
              <a:t>Reindeer calf takes first steps…-https://www.youtube.com/watch?v=rm2KL5EWD30</a:t>
            </a:r>
          </a:p>
          <a:p>
            <a:r>
              <a:rPr lang="en-US" dirty="0"/>
              <a:t>Reindeer-Animals-</a:t>
            </a:r>
            <a:r>
              <a:rPr lang="en-US" dirty="0" err="1"/>
              <a:t>PreSchool</a:t>
            </a:r>
            <a:r>
              <a:rPr lang="en-US" dirty="0"/>
              <a:t>- Animated Educational for Kids-https://www.youtube.com/watch?v=9ZFllvRy5lM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Language Arts: Visually Representing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Students will be assigned into small groups and will make a KWL chart and will add information as the unit progresses 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Students will first learn about the basics of reindeer</a:t>
            </a:r>
          </a:p>
          <a:p>
            <a:pPr lvl="1"/>
            <a:r>
              <a:rPr lang="en-US" dirty="0"/>
              <a:t>Habitat, diet, etc.</a:t>
            </a:r>
          </a:p>
          <a:p>
            <a:pPr lvl="1"/>
            <a:r>
              <a:rPr lang="en-US" dirty="0"/>
              <a:t>https://www.reindeerfarm.com/reindeer-sales.html</a:t>
            </a:r>
          </a:p>
          <a:p>
            <a:r>
              <a:rPr lang="en-US" dirty="0"/>
              <a:t>Students will then study about how animals come from families and are relatives deer, moose, caribou</a:t>
            </a:r>
          </a:p>
          <a:p>
            <a:r>
              <a:rPr lang="en-US" dirty="0"/>
              <a:t>Compare and contrast differences between deer, moose, and caribou using the internet or online sources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Students will have a mini lesson of different ways weight can be measured</a:t>
            </a:r>
          </a:p>
          <a:p>
            <a:r>
              <a:rPr lang="en-US" dirty="0"/>
              <a:t>Students will take their own weight/height</a:t>
            </a:r>
          </a:p>
          <a:p>
            <a:r>
              <a:rPr lang="en-US" dirty="0"/>
              <a:t>Students will compare reindeer to humans by measuring their weight and height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Students will demonstrate their mapping skills and locate on a map of the world where the reindeer live</a:t>
            </a:r>
          </a:p>
          <a:p>
            <a:r>
              <a:rPr lang="en-US" dirty="0"/>
              <a:t>Students will learn and study the “Reindeer people” and how they used the reindeer in their everyday life</a:t>
            </a:r>
          </a:p>
          <a:p>
            <a:pPr lvl="1"/>
            <a:r>
              <a:rPr lang="en-US" dirty="0">
                <a:hlinkClick r:id="rId2"/>
              </a:rPr>
              <a:t>http://kids.nationalgeographic.com/explore/countries/norway/#norway-fjord.jpg</a:t>
            </a:r>
            <a:endParaRPr lang="en-US" dirty="0"/>
          </a:p>
          <a:p>
            <a:r>
              <a:rPr lang="en-US" dirty="0"/>
              <a:t>Write/Reflect in Journal- </a:t>
            </a:r>
          </a:p>
          <a:p>
            <a:pPr lvl="1"/>
            <a:r>
              <a:rPr lang="en-US" dirty="0"/>
              <a:t>How are the “Reindeer people” different from you? How is it similar?</a:t>
            </a:r>
          </a:p>
          <a:p>
            <a:pPr lvl="1"/>
            <a:r>
              <a:rPr lang="en-US" dirty="0"/>
              <a:t>What is hard about their life? </a:t>
            </a:r>
          </a:p>
          <a:p>
            <a:pPr lvl="1"/>
            <a:r>
              <a:rPr lang="en-US" dirty="0"/>
              <a:t>Would you like to live in their community?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 and Music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See Language Art: Writing and Art</a:t>
            </a:r>
          </a:p>
          <a:p>
            <a:r>
              <a:rPr lang="en-US" dirty="0"/>
              <a:t> Watch Rudolph the Red Nosed Reindeer</a:t>
            </a:r>
          </a:p>
          <a:p>
            <a:r>
              <a:rPr lang="en-US" dirty="0"/>
              <a:t>Field Trip: Go to the Dakota Zoo to see the Reindeer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Education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Students will play Santa and Reindeer Tag</a:t>
            </a:r>
          </a:p>
          <a:p>
            <a:pPr lvl="1"/>
            <a:r>
              <a:rPr lang="en-US" dirty="0"/>
              <a:t>3-4 Students will be Santa while the rest are reindeer</a:t>
            </a:r>
          </a:p>
          <a:p>
            <a:pPr lvl="1"/>
            <a:r>
              <a:rPr lang="en-US" dirty="0"/>
              <a:t>Santa must run and tag any student that is a reindeer and take them to their pen</a:t>
            </a:r>
          </a:p>
          <a:p>
            <a:pPr lvl="1"/>
            <a:r>
              <a:rPr lang="en-US" dirty="0"/>
              <a:t>The reindeer can be tagged by any of the reindeer that are still running and free and can be let out of the pen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See corresponding links in slides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Students will be-</a:t>
            </a:r>
          </a:p>
          <a:p>
            <a:pPr lvl="1"/>
            <a:r>
              <a:rPr lang="en-US" dirty="0"/>
              <a:t>Small groups will be assigned a certain topic about reindeer to present to class</a:t>
            </a:r>
          </a:p>
          <a:p>
            <a:pPr lvl="1"/>
            <a:r>
              <a:rPr lang="en-US" dirty="0"/>
              <a:t>Each student’s individual KWL chart</a:t>
            </a:r>
          </a:p>
          <a:p>
            <a:pPr lvl="1"/>
            <a:r>
              <a:rPr lang="en-US" dirty="0"/>
              <a:t>Each student’s personal narrative about reindeer</a:t>
            </a:r>
          </a:p>
          <a:p>
            <a:pPr lvl="1"/>
            <a:r>
              <a:rPr lang="en-US" dirty="0"/>
              <a:t>Participation in “pair-and-share” narrative activity</a:t>
            </a:r>
          </a:p>
          <a:p>
            <a:pPr lvl="1"/>
            <a:r>
              <a:rPr lang="en-US" dirty="0"/>
              <a:t>Personal journal reflection about the “Reindeer People”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Arts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Activating Background Knowledge- Students create their own KWL chart and add continuously throughout the unit</a:t>
            </a:r>
          </a:p>
          <a:p>
            <a:r>
              <a:rPr lang="en-US" dirty="0"/>
              <a:t>Compare/Contrast- Students compare and contrast between weight/height of reindeer and humans, differences between each animal in the reindeer family, their community </a:t>
            </a:r>
            <a:r>
              <a:rPr lang="en-US" dirty="0" err="1"/>
              <a:t>vs</a:t>
            </a:r>
            <a:r>
              <a:rPr lang="en-US" dirty="0"/>
              <a:t> the community of the “Reindeer People”</a:t>
            </a:r>
          </a:p>
          <a:p>
            <a:r>
              <a:rPr lang="en-US" dirty="0"/>
              <a:t>Visualizing- Create a visual of a reindeer in their personal narrative </a:t>
            </a:r>
          </a:p>
          <a:p>
            <a:r>
              <a:rPr lang="en-US" dirty="0"/>
              <a:t>Playing with language- Students will try to use colorful language in their personal narratives</a:t>
            </a:r>
          </a:p>
          <a:p>
            <a:r>
              <a:rPr lang="en-US" dirty="0"/>
              <a:t>Pair-and-Share- Students will pair-and-share their personal narratives with a partner and will work collaboratively</a:t>
            </a:r>
          </a:p>
          <a:p>
            <a:r>
              <a:rPr lang="en-US" dirty="0"/>
              <a:t>Research- Students will perform research on reindeer with small group final assessment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Literature</a:t>
            </a:r>
          </a:p>
          <a:p>
            <a:pPr lvl="1"/>
            <a:r>
              <a:rPr lang="en-US" dirty="0"/>
              <a:t>RL.3- Describe in depth a character, setting, or event in a story or drama, showing specific details in texts</a:t>
            </a:r>
          </a:p>
          <a:p>
            <a:pPr lvl="1"/>
            <a:r>
              <a:rPr lang="en-US" dirty="0"/>
              <a:t>RI.2- Determine the main idea of a text and explain how it is supported by key details; summarize the text</a:t>
            </a:r>
          </a:p>
          <a:p>
            <a:pPr lvl="1"/>
            <a:r>
              <a:rPr lang="en-US" dirty="0"/>
              <a:t>RL.4- Read with sufficient accuracy and fluency to support comprehension</a:t>
            </a:r>
          </a:p>
          <a:p>
            <a:r>
              <a:rPr lang="en-US" dirty="0"/>
              <a:t>Writing</a:t>
            </a:r>
          </a:p>
          <a:p>
            <a:pPr lvl="1"/>
            <a:r>
              <a:rPr lang="en-US" dirty="0"/>
              <a:t>W.1- Write opinion pieces on topics of texts, supporting a point of view with reasons and information</a:t>
            </a:r>
          </a:p>
          <a:p>
            <a:pPr lvl="1"/>
            <a:r>
              <a:rPr lang="en-US" dirty="0"/>
              <a:t>W.2- Write information/explanatory texts to examine a topic and convey ideas and information clearly</a:t>
            </a:r>
          </a:p>
          <a:p>
            <a:pPr lvl="1"/>
            <a:r>
              <a:rPr lang="en-US" dirty="0"/>
              <a:t>W.3- Write narratives to develop real or imagined experiences or events using effective technique, descriptive details, and clear event sequences</a:t>
            </a:r>
          </a:p>
          <a:p>
            <a:pPr lvl="1"/>
            <a:r>
              <a:rPr lang="en-US" dirty="0"/>
              <a:t>W.7- Conduct short research projects that build knowledge through investigation of different aspects of a topic</a:t>
            </a:r>
          </a:p>
          <a:p>
            <a:r>
              <a:rPr lang="en-US" dirty="0"/>
              <a:t>Speaking</a:t>
            </a:r>
          </a:p>
          <a:p>
            <a:pPr lvl="1"/>
            <a:r>
              <a:rPr lang="en-US" dirty="0"/>
              <a:t>SL.1- Engage effectively in a range of collaborative discussions with diverse partners on grade 4 topics and texts, building on others’ ideas and expressing their own clearly</a:t>
            </a:r>
          </a:p>
          <a:p>
            <a:pPr lvl="1"/>
            <a:r>
              <a:rPr lang="en-US" dirty="0"/>
              <a:t>SL.2- Paraphrase portions of a text read aloud or information presented in diverse media and formats, including usually, quantitatively, and orally</a:t>
            </a:r>
          </a:p>
          <a:p>
            <a:pPr lvl="1"/>
            <a:r>
              <a:rPr lang="en-US" dirty="0"/>
              <a:t>SL.4- Report on a topic or text, tell a story, or recount an experience in an organized manner, using appropriate facts and relevant, descriptive details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Grouping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Large Group- conversations as class during main lessons, videos, physical education game, Dakota Zoo fieldtrip</a:t>
            </a:r>
          </a:p>
          <a:p>
            <a:r>
              <a:rPr lang="en-US" dirty="0"/>
              <a:t>Small Group- Daily 5 readings, pair-and-share, KWL chart, small group final assessment project</a:t>
            </a:r>
          </a:p>
          <a:p>
            <a:r>
              <a:rPr lang="en-US" dirty="0"/>
              <a:t>Individual- Daily 5 readings, personal narrative, science activity with compare and contrasting in the reindeer family, weight/height activity, social studies reflection journal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</p:nvPr>
        </p:nvGraphicFramePr>
        <p:xfrm>
          <a:off x="0" y="0"/>
          <a:ext cx="9143998" cy="7056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8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3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3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2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2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20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20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r>
                        <a:rPr lang="en-US" sz="1200" dirty="0"/>
                        <a:t>MORNING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Language</a:t>
                      </a:r>
                      <a:r>
                        <a:rPr lang="en-US" sz="1200" b="1" baseline="0" dirty="0"/>
                        <a:t> Arts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-KWL Chart</a:t>
                      </a:r>
                    </a:p>
                    <a:p>
                      <a:r>
                        <a:rPr lang="en-US" sz="1200" dirty="0"/>
                        <a:t>-Read 2 diff. genres</a:t>
                      </a:r>
                      <a:r>
                        <a:rPr lang="en-US" sz="1200" baseline="0" dirty="0"/>
                        <a:t> about reindeer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-Write a narrative about own Rudolph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-Continue</a:t>
                      </a:r>
                      <a:r>
                        <a:rPr lang="en-US" sz="1200" baseline="0" dirty="0"/>
                        <a:t> writing narrative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-Pair/Share</a:t>
                      </a:r>
                      <a:r>
                        <a:rPr lang="en-US" sz="1200" baseline="0" dirty="0"/>
                        <a:t> narratives</a:t>
                      </a:r>
                    </a:p>
                    <a:p>
                      <a:r>
                        <a:rPr lang="en-US" sz="1200" baseline="0" dirty="0"/>
                        <a:t>-Peer editing narratives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-Complete KWL chart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313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Art/Music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-Video-</a:t>
                      </a:r>
                      <a:r>
                        <a:rPr lang="en-US" sz="1200" baseline="0" dirty="0"/>
                        <a:t> Reindeer Animals- Preschool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-Draw</a:t>
                      </a:r>
                      <a:r>
                        <a:rPr lang="en-US" sz="1200" baseline="0" dirty="0"/>
                        <a:t> own reindeer for narrative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-Continue</a:t>
                      </a:r>
                      <a:r>
                        <a:rPr lang="en-US" sz="1200" baseline="0" dirty="0"/>
                        <a:t> to work on reindeer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-Video-</a:t>
                      </a:r>
                      <a:r>
                        <a:rPr lang="en-US" sz="1200" baseline="0" dirty="0"/>
                        <a:t> Info about Reindeer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-Rudolph</a:t>
                      </a:r>
                      <a:r>
                        <a:rPr lang="en-US" sz="1200" baseline="0" dirty="0"/>
                        <a:t> the Red Nosed Reindeer Movie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Physical</a:t>
                      </a:r>
                      <a:r>
                        <a:rPr lang="en-US" sz="1200" b="1" baseline="0" dirty="0"/>
                        <a:t> Education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-Relay</a:t>
                      </a:r>
                      <a:r>
                        <a:rPr lang="en-US" sz="1200" baseline="0" dirty="0"/>
                        <a:t> Races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-Reindeer Game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-Reindeer </a:t>
                      </a:r>
                      <a:r>
                        <a:rPr lang="en-US" sz="1200" dirty="0" err="1"/>
                        <a:t>vs</a:t>
                      </a:r>
                      <a:r>
                        <a:rPr lang="en-US" sz="1200" dirty="0"/>
                        <a:t> Santa Kickball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-Stations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-Rudolph</a:t>
                      </a:r>
                      <a:r>
                        <a:rPr lang="en-US" sz="1200" baseline="0" dirty="0"/>
                        <a:t> the Red Nosed Reindeer Movie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360">
                <a:tc>
                  <a:txBody>
                    <a:bodyPr/>
                    <a:lstStyle/>
                    <a:p>
                      <a:r>
                        <a:rPr lang="en-US" sz="1200" dirty="0"/>
                        <a:t>AFTERNOON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Math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-Mini lesson of Standard</a:t>
                      </a:r>
                      <a:r>
                        <a:rPr lang="en-US" sz="1200" baseline="0" dirty="0"/>
                        <a:t> 4. MD.1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-Take weight</a:t>
                      </a:r>
                      <a:r>
                        <a:rPr lang="en-US" sz="1200" baseline="0" dirty="0"/>
                        <a:t> of students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-Practice</a:t>
                      </a:r>
                      <a:r>
                        <a:rPr lang="en-US" sz="1200" baseline="0" dirty="0"/>
                        <a:t> changing weights into different labels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-Take height of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-Compare individual/</a:t>
                      </a:r>
                      <a:r>
                        <a:rPr lang="en-US" sz="1200" baseline="0" dirty="0"/>
                        <a:t> class to reindeer weight and height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005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-Learn</a:t>
                      </a:r>
                      <a:r>
                        <a:rPr lang="en-US" sz="1200" baseline="0" dirty="0"/>
                        <a:t> basics of reindeer</a:t>
                      </a:r>
                    </a:p>
                    <a:p>
                      <a:r>
                        <a:rPr lang="en-US" sz="1200" baseline="0" dirty="0"/>
                        <a:t>*website and notes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-Study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dirty="0"/>
                        <a:t>and learn how animals can come from similar ancestors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-Compare and Contrast between</a:t>
                      </a:r>
                      <a:r>
                        <a:rPr lang="en-US" sz="1200" baseline="0" dirty="0"/>
                        <a:t> different branches of same family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-Technology Partner Research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-Present</a:t>
                      </a:r>
                      <a:r>
                        <a:rPr lang="en-US" sz="1200" baseline="0" dirty="0"/>
                        <a:t> Technology Partner Research Project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94683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Social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-Locate on map</a:t>
                      </a:r>
                      <a:r>
                        <a:rPr lang="en-US" sz="1200" baseline="0" dirty="0"/>
                        <a:t> where reindeer live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-Watch</a:t>
                      </a:r>
                      <a:r>
                        <a:rPr lang="en-US" sz="1200" baseline="0" dirty="0"/>
                        <a:t> video of Reindeer People and Journal Reflection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-Review</a:t>
                      </a:r>
                      <a:r>
                        <a:rPr lang="en-US" sz="1200" baseline="0" dirty="0"/>
                        <a:t> the Reindeer People video and compare and contrast similarities and differences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-Pair/ Share in small groups</a:t>
                      </a:r>
                      <a:r>
                        <a:rPr lang="en-US" sz="1200" baseline="0" dirty="0"/>
                        <a:t> and record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-Locate on map Reindeer</a:t>
                      </a:r>
                      <a:r>
                        <a:rPr lang="en-US" sz="1200" baseline="0" dirty="0"/>
                        <a:t> People and discuss location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Art</a:t>
            </a:r>
          </a:p>
          <a:p>
            <a:pPr lvl="1"/>
            <a:r>
              <a:rPr lang="en-US" dirty="0"/>
              <a:t>4.1.1- Know differences between visual art media</a:t>
            </a:r>
          </a:p>
          <a:p>
            <a:pPr lvl="1"/>
            <a:r>
              <a:rPr lang="en-US" dirty="0"/>
              <a:t>4.1.4- Know how differences between visual art processes</a:t>
            </a:r>
          </a:p>
          <a:p>
            <a:pPr lvl="1"/>
            <a:r>
              <a:rPr lang="en-US" dirty="0"/>
              <a:t>4.2.1- Know the differences among visual art structures and functions</a:t>
            </a:r>
          </a:p>
          <a:p>
            <a:pPr lvl="1"/>
            <a:r>
              <a:rPr lang="en-US" dirty="0"/>
              <a:t>4.2.2- Know how expressive images cause different responses and communicate ideas</a:t>
            </a:r>
          </a:p>
          <a:p>
            <a:r>
              <a:rPr lang="en-US" dirty="0"/>
              <a:t>Science</a:t>
            </a:r>
          </a:p>
          <a:p>
            <a:pPr lvl="1"/>
            <a:r>
              <a:rPr lang="en-US" dirty="0"/>
              <a:t>4-LS1. A- Structure and Function</a:t>
            </a:r>
          </a:p>
          <a:p>
            <a:pPr lvl="1"/>
            <a:r>
              <a:rPr lang="en-US" dirty="0"/>
              <a:t>4-ESS2. A- Earth Materials and Systems</a:t>
            </a:r>
          </a:p>
          <a:p>
            <a:pPr lvl="1"/>
            <a:r>
              <a:rPr lang="en-US" dirty="0"/>
              <a:t>4-LSS1.2- Use a model to descriptive that animals receive different types of information</a:t>
            </a:r>
          </a:p>
          <a:p>
            <a:r>
              <a:rPr lang="en-US" dirty="0"/>
              <a:t>Social Studies</a:t>
            </a:r>
          </a:p>
          <a:p>
            <a:pPr lvl="1"/>
            <a:r>
              <a:rPr lang="en-US" dirty="0"/>
              <a:t>4.1.2- Use map scales to locate physical features and estimate distance on a map</a:t>
            </a:r>
          </a:p>
          <a:p>
            <a:pPr lvl="1"/>
            <a:r>
              <a:rPr lang="en-US" dirty="0"/>
              <a:t>4.1.3- Create a mental map that demonstrates understanding of the relative location, direction, size and shape of the US</a:t>
            </a:r>
          </a:p>
          <a:p>
            <a:pPr lvl="1"/>
            <a:r>
              <a:rPr lang="en-US" dirty="0"/>
              <a:t>4.5.6- Describe ways geography has affected the development of the state over time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Math</a:t>
            </a:r>
          </a:p>
          <a:p>
            <a:pPr lvl="1"/>
            <a:r>
              <a:rPr lang="en-US" dirty="0"/>
              <a:t>4.0A.2- Multiply or divide to solve word problems involving multiplicative comparison by using drawings and equations with a symbol for the unknown number to represent the problem</a:t>
            </a:r>
          </a:p>
          <a:p>
            <a:pPr lvl="1"/>
            <a:r>
              <a:rPr lang="en-US" dirty="0"/>
              <a:t>4.MD.1- Know relative sizes of measurement units within one system of units including km, m, cm; kg, g; lb, oz; l, ml; hr, min, sec. Within a single system of measurement, express measurements in a larger unit in terms of a smaller unit. Record measurement equivalents in a two-column table. For example, know that 1 ft is 12 times as long as 1 in. Express the length of a 4 ft snake as 48 in. Generate a conversion table for feet and inches listing the number pairs </a:t>
            </a:r>
          </a:p>
          <a:p>
            <a:r>
              <a:rPr lang="en-US" dirty="0"/>
              <a:t>Physical Education</a:t>
            </a:r>
          </a:p>
          <a:p>
            <a:pPr lvl="1"/>
            <a:r>
              <a:rPr lang="en-US" dirty="0"/>
              <a:t>S1. E2.4- Runs for distance using a mature pattern</a:t>
            </a:r>
          </a:p>
          <a:p>
            <a:pPr lvl="1"/>
            <a:r>
              <a:rPr lang="en-US" dirty="0"/>
              <a:t>S2. E2.4- Combines movement concepts with skills in small- sided practice tasks</a:t>
            </a:r>
          </a:p>
          <a:p>
            <a:pPr lvl="1"/>
            <a:r>
              <a:rPr lang="en-US" dirty="0"/>
              <a:t>S2. E5.4- Applies simple offensive strategies and tactics in chasing and fleeing activities</a:t>
            </a:r>
          </a:p>
          <a:p>
            <a:r>
              <a:rPr lang="en-US" dirty="0"/>
              <a:t>Technology</a:t>
            </a:r>
          </a:p>
          <a:p>
            <a:pPr lvl="1"/>
            <a:r>
              <a:rPr lang="en-US" dirty="0"/>
              <a:t>K-5. 1A1. 4- Use basic search strategies to locate resources</a:t>
            </a:r>
          </a:p>
          <a:p>
            <a:pPr lvl="1"/>
            <a:r>
              <a:rPr lang="en-US" dirty="0"/>
              <a:t>K-5. 1A1.6- Evaluate information found within selected resources on the basics of accuracy, currency, reasonableness, and appropriateness</a:t>
            </a:r>
          </a:p>
          <a:p>
            <a:pPr lvl="1"/>
            <a:r>
              <a:rPr lang="en-US" dirty="0"/>
              <a:t>K-5. 1A1. 9- Organize information using technology and other tools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Non-Fiction</a:t>
            </a:r>
          </a:p>
          <a:p>
            <a:pPr>
              <a:buNone/>
            </a:pPr>
            <a:r>
              <a:rPr lang="en-US" dirty="0"/>
              <a:t>	-</a:t>
            </a:r>
            <a:r>
              <a:rPr lang="en-US" i="1" dirty="0"/>
              <a:t>Reindeer</a:t>
            </a:r>
            <a:r>
              <a:rPr lang="en-US" dirty="0"/>
              <a:t>- Dee Phillips</a:t>
            </a:r>
          </a:p>
          <a:p>
            <a:pPr>
              <a:buNone/>
            </a:pPr>
            <a:r>
              <a:rPr lang="en-US" dirty="0"/>
              <a:t>	-</a:t>
            </a:r>
            <a:r>
              <a:rPr lang="en-US" i="1" dirty="0"/>
              <a:t>Reindeer: Nomads of the North</a:t>
            </a:r>
            <a:r>
              <a:rPr lang="en-US" dirty="0"/>
              <a:t>- </a:t>
            </a:r>
            <a:r>
              <a:rPr lang="en-US" dirty="0" err="1"/>
              <a:t>Caitlind</a:t>
            </a:r>
            <a:r>
              <a:rPr lang="en-US" dirty="0"/>
              <a:t>      	Alexander</a:t>
            </a:r>
          </a:p>
          <a:p>
            <a:pPr>
              <a:buNone/>
            </a:pPr>
            <a:r>
              <a:rPr lang="en-US" dirty="0"/>
              <a:t>	-</a:t>
            </a:r>
            <a:r>
              <a:rPr lang="en-US" i="1" dirty="0"/>
              <a:t>Reindeer (A Day in the Life: Polar Animals)</a:t>
            </a:r>
            <a:r>
              <a:rPr lang="en-US" dirty="0"/>
              <a:t>- Katie </a:t>
            </a:r>
            <a:r>
              <a:rPr lang="en-US" dirty="0" err="1"/>
              <a:t>Marsico</a:t>
            </a:r>
            <a:endParaRPr lang="en-US" dirty="0"/>
          </a:p>
          <a:p>
            <a:pPr>
              <a:buNone/>
            </a:pPr>
            <a:r>
              <a:rPr lang="en-US" dirty="0"/>
              <a:t>Fiction</a:t>
            </a:r>
          </a:p>
          <a:p>
            <a:pPr>
              <a:buNone/>
            </a:pPr>
            <a:r>
              <a:rPr lang="en-US" dirty="0"/>
              <a:t>	-</a:t>
            </a:r>
            <a:r>
              <a:rPr lang="en-US" i="1" dirty="0"/>
              <a:t>Rudolph the Red-Nosed Reindeer</a:t>
            </a:r>
            <a:r>
              <a:rPr lang="en-US" dirty="0"/>
              <a:t>- Kristen Z. </a:t>
            </a:r>
            <a:r>
              <a:rPr lang="en-US" dirty="0" err="1"/>
              <a:t>Depken</a:t>
            </a:r>
            <a:endParaRPr lang="en-US" dirty="0"/>
          </a:p>
          <a:p>
            <a:pPr>
              <a:buNone/>
            </a:pPr>
            <a:r>
              <a:rPr lang="en-US" dirty="0"/>
              <a:t>	-</a:t>
            </a:r>
            <a:r>
              <a:rPr lang="en-US" i="1" dirty="0"/>
              <a:t>Rudolph Shines Again</a:t>
            </a:r>
            <a:r>
              <a:rPr lang="en-US" dirty="0"/>
              <a:t>- Robert L. May</a:t>
            </a:r>
          </a:p>
          <a:p>
            <a:pPr>
              <a:buNone/>
            </a:pPr>
            <a:r>
              <a:rPr lang="en-US" dirty="0"/>
              <a:t>	-</a:t>
            </a:r>
            <a:r>
              <a:rPr lang="en-US" i="1" dirty="0"/>
              <a:t>A New Reindeer Friend</a:t>
            </a:r>
            <a:r>
              <a:rPr lang="en-US" dirty="0"/>
              <a:t>- Jessica Julius</a:t>
            </a:r>
          </a:p>
          <a:p>
            <a:pPr>
              <a:buNone/>
            </a:pPr>
            <a:r>
              <a:rPr lang="en-US" dirty="0"/>
              <a:t>	-</a:t>
            </a:r>
            <a:r>
              <a:rPr lang="en-US" i="1" dirty="0"/>
              <a:t>Olive, the Other Reindeer</a:t>
            </a:r>
            <a:r>
              <a:rPr lang="en-US" dirty="0"/>
              <a:t>- J. Otto </a:t>
            </a:r>
            <a:r>
              <a:rPr lang="en-US" dirty="0" err="1"/>
              <a:t>Seibold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Students will take part in a thematic unit on reindeer. This unit will including reindeer in the subjects of reading, writing, social studies, science, math, art, music, and physical education</a:t>
            </a:r>
          </a:p>
          <a:p>
            <a:r>
              <a:rPr lang="en-US" dirty="0"/>
              <a:t>In these subjects, the students will learn about the reindeer, environment, habitat, diet, etc.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Arts: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students will be introduced to reindeer through different literature genres. These books will be both read aloud and part of Daily 5 rotations.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Arts: Writing/Art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Students will be create their own Rudolph the Red Nose Reindeer using descriptive words and drawings.</a:t>
            </a:r>
          </a:p>
          <a:p>
            <a:r>
              <a:rPr lang="en-US" dirty="0"/>
              <a:t>After creating a visual, the students will write a narrative about their own Rudolph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Language Arts: Speaking/Viewing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Students will do “pair-and-share” with a partner and exchange narratives.</a:t>
            </a:r>
          </a:p>
          <a:p>
            <a:r>
              <a:rPr lang="en-US" dirty="0"/>
              <a:t>This “pair-and-share” will be performed in 2 ways:</a:t>
            </a:r>
          </a:p>
          <a:p>
            <a:pPr lvl="1"/>
            <a:r>
              <a:rPr lang="en-US" dirty="0"/>
              <a:t>1. Peer Correcting- grammar, spelling, structure</a:t>
            </a:r>
          </a:p>
          <a:p>
            <a:pPr lvl="1"/>
            <a:r>
              <a:rPr lang="en-US" dirty="0"/>
              <a:t>2. Share final draft</a:t>
            </a:r>
          </a:p>
          <a:p>
            <a:pPr lvl="2"/>
            <a:r>
              <a:rPr lang="en-US" dirty="0"/>
              <a:t>both “pair-and-share” will be done with different partners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224</TotalTime>
  <Words>1477</Words>
  <Application>Microsoft Office PowerPoint</Application>
  <PresentationFormat>On-screen Show (4:3)</PresentationFormat>
  <Paragraphs>165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Georgia</vt:lpstr>
      <vt:lpstr>Wingdings</vt:lpstr>
      <vt:lpstr>Wingdings 2</vt:lpstr>
      <vt:lpstr>Civic</vt:lpstr>
      <vt:lpstr>Reindeer Unit Literature Focus Unit Specifically for 4th Grade</vt:lpstr>
      <vt:lpstr>Standards</vt:lpstr>
      <vt:lpstr>PowerPoint Presentation</vt:lpstr>
      <vt:lpstr>PowerPoint Presentation</vt:lpstr>
      <vt:lpstr>Literature</vt:lpstr>
      <vt:lpstr>Theme Study</vt:lpstr>
      <vt:lpstr>Language Arts: Reading</vt:lpstr>
      <vt:lpstr>Language Arts: Writing/Art</vt:lpstr>
      <vt:lpstr>Language Arts: Speaking/Viewing Activities</vt:lpstr>
      <vt:lpstr>Language Arts: Videos</vt:lpstr>
      <vt:lpstr>Language Arts: Visually Representing Activities</vt:lpstr>
      <vt:lpstr>Science Activities</vt:lpstr>
      <vt:lpstr>Mathematics</vt:lpstr>
      <vt:lpstr>Social Studies</vt:lpstr>
      <vt:lpstr>Art and Music Activities</vt:lpstr>
      <vt:lpstr>Physical Education Activities</vt:lpstr>
      <vt:lpstr>Technology</vt:lpstr>
      <vt:lpstr>Assessments</vt:lpstr>
      <vt:lpstr>Language Arts Strategies</vt:lpstr>
      <vt:lpstr>Grouping Patterns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Reindeer Unit Literature Focus Unit</dc:title>
  <dc:creator>Owner</dc:creator>
  <cp:lastModifiedBy>Owner</cp:lastModifiedBy>
  <cp:revision>21</cp:revision>
  <dcterms:created xsi:type="dcterms:W3CDTF">2015-11-16T20:52:29Z</dcterms:created>
  <dcterms:modified xsi:type="dcterms:W3CDTF">2016-10-13T18:57:13Z</dcterms:modified>
</cp:coreProperties>
</file>